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3" r:id="rId2"/>
  </p:sldMasterIdLst>
  <p:notesMasterIdLst>
    <p:notesMasterId r:id="rId18"/>
  </p:notesMasterIdLst>
  <p:handoutMasterIdLst>
    <p:handoutMasterId r:id="rId19"/>
  </p:handoutMasterIdLst>
  <p:sldIdLst>
    <p:sldId id="357" r:id="rId3"/>
    <p:sldId id="360" r:id="rId4"/>
    <p:sldId id="259" r:id="rId5"/>
    <p:sldId id="386" r:id="rId6"/>
    <p:sldId id="385" r:id="rId7"/>
    <p:sldId id="383" r:id="rId8"/>
    <p:sldId id="395" r:id="rId9"/>
    <p:sldId id="384" r:id="rId10"/>
    <p:sldId id="388" r:id="rId11"/>
    <p:sldId id="389" r:id="rId12"/>
    <p:sldId id="394" r:id="rId13"/>
    <p:sldId id="393" r:id="rId14"/>
    <p:sldId id="396" r:id="rId15"/>
    <p:sldId id="381" r:id="rId16"/>
    <p:sldId id="361" r:id="rId17"/>
  </p:sldIdLst>
  <p:sldSz cx="9144000" cy="5143500" type="screen16x9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95386" autoAdjust="0"/>
  </p:normalViewPr>
  <p:slideViewPr>
    <p:cSldViewPr snapToGrid="0">
      <p:cViewPr>
        <p:scale>
          <a:sx n="110" d="100"/>
          <a:sy n="110" d="100"/>
        </p:scale>
        <p:origin x="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77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19" y="4526280"/>
            <a:ext cx="7139827" cy="480060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  <a:b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8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Wireless Analyzer| NPE-4852-REV1-APOC-EN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  <a:sym typeface="Calibri" pitchFamily="34" charset="0"/>
              </a:rPr>
              <a:t> (v1.3)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2E3F27D6-5AB9-4FDB-A20C-E44F2284AF59}" type="datetime5">
              <a:rPr lang="en-US" sz="1000" smtClean="0"/>
              <a:t>26-Jun-23</a:t>
            </a:fld>
            <a:endParaRPr lang="en-IN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26-Jun-23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26-Jun-23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26-Jun-23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ACEC4565-E794-48DA-B884-2B66FC38042E}" type="datetime5">
              <a:rPr lang="en-US" sz="1000" smtClean="0"/>
              <a:t>26-Jun-23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9E77-EC4C-E37C-CC97-8EECBCF4E98C}"/>
              </a:ext>
            </a:extLst>
          </p:cNvPr>
          <p:cNvSpPr txBox="1"/>
          <p:nvPr userDrawn="1"/>
        </p:nvSpPr>
        <p:spPr>
          <a:xfrm>
            <a:off x="408840" y="4566444"/>
            <a:ext cx="76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Wireless Analyzer| NPE-4852-REV1-APOC-EN</a:t>
            </a:r>
            <a:r>
              <a:rPr lang="en-US" sz="700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  <a:sym typeface="Calibri" pitchFamily="34" charset="0"/>
              </a:rPr>
              <a:t> (v1.3)</a:t>
            </a:r>
            <a:endParaRPr lang="en-US" sz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2" y="600077"/>
            <a:ext cx="8138159" cy="36004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F1B05F3-90A1-4152-BCA8-1DCF75454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3" y="338465"/>
            <a:ext cx="5241925" cy="261610"/>
          </a:xfrm>
        </p:spPr>
        <p:txBody>
          <a:bodyPr wrap="square">
            <a:spAutoFit/>
          </a:bodyPr>
          <a:lstStyle>
            <a:lvl1pPr>
              <a:defRPr sz="1400" b="0" cap="all" spc="15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FCB9-C05F-694F-AF31-48D81C23BC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://www.globalpointofcare.abbott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42050-6C23-4592-808A-FD6A67FA7325}"/>
              </a:ext>
            </a:extLst>
          </p:cNvPr>
          <p:cNvSpPr txBox="1"/>
          <p:nvPr userDrawn="1"/>
        </p:nvSpPr>
        <p:spPr>
          <a:xfrm>
            <a:off x="408840" y="4687818"/>
            <a:ext cx="7663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Any photos and images displayed are for illustrative purposes only.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Wireless Analyzer| NPE-4852-REV1-APOC-EN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  <a:sym typeface="Calibri" pitchFamily="34" charset="0"/>
              </a:rPr>
              <a:t>(v1.3)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3240"/>
            <a:ext cx="8138160" cy="3665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13816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86C8D-6EF0-DF4C-AC6E-231FCE8968BE}"/>
              </a:ext>
            </a:extLst>
          </p:cNvPr>
          <p:cNvSpPr txBox="1">
            <a:spLocks/>
          </p:cNvSpPr>
          <p:nvPr/>
        </p:nvSpPr>
        <p:spPr bwMode="gray">
          <a:xfrm>
            <a:off x="502922" y="4675984"/>
            <a:ext cx="3131627" cy="365125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198503" algn="ctr"/>
                <a:tab pos="8229189" algn="r"/>
              </a:tabLst>
              <a:defRPr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26491-C1D9-E845-AF10-E7A934A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290" y="4767264"/>
            <a:ext cx="292608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0439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4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65643" indent="-23705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27031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08" indent="-17144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14" userDrawn="1">
          <p15:clr>
            <a:srgbClr val="F26B43"/>
          </p15:clr>
        </p15:guide>
        <p15:guide id="4" orient="horz" pos="378" userDrawn="1">
          <p15:clr>
            <a:srgbClr val="F26B43"/>
          </p15:clr>
        </p15:guide>
        <p15:guide id="5" pos="2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5E905-F0CE-47F8-95E1-8211130FA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5F51E-740E-88E1-FF6A-EA96C3DCE6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405054"/>
            <a:ext cx="8145781" cy="3258384"/>
          </a:xfrm>
        </p:spPr>
        <p:txBody>
          <a:bodyPr/>
          <a:lstStyle/>
          <a:p>
            <a:r>
              <a:rPr lang="en-US" dirty="0"/>
              <a:t>Content provided in this lesson does not replace the </a:t>
            </a:r>
            <a:r>
              <a:rPr lang="en-US" i="1" dirty="0"/>
              <a:t>i-STAT</a:t>
            </a:r>
            <a:r>
              <a:rPr lang="en-US" dirty="0"/>
              <a:t> User Guides, System Manual or Cartridge Test and Information (CTI) sheets or Instructions for Use (IFU).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power point may be modified to represent products within the i-STAT System currently in use within your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resource has been modified, customers will then assume responsibility for the content.*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Abbott will continue to provide and support the original resources made available on the </a:t>
            </a:r>
            <a:r>
              <a:rPr lang="en-US" dirty="0">
                <a:hlinkClick r:id="rId3"/>
              </a:rPr>
              <a:t>www.globalpointofcare.abbott</a:t>
            </a:r>
            <a:r>
              <a:rPr lang="en-US" dirty="0"/>
              <a:t> website.*</a:t>
            </a:r>
          </a:p>
          <a:p>
            <a:endParaRPr lang="en-US" dirty="0"/>
          </a:p>
          <a:p>
            <a:r>
              <a:rPr lang="en-US" dirty="0"/>
              <a:t>*Check the website regularly to ensure that you have the most up-to-date content.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0BBA19-7506-4B0F-A451-E9B50ADB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Please delete this slide after reading through and before working on your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976E7F-007F-A57A-2BFE-6D154EC64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b="1311"/>
          <a:stretch/>
        </p:blipFill>
        <p:spPr>
          <a:xfrm>
            <a:off x="3073984" y="1087619"/>
            <a:ext cx="4099837" cy="26712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DC7C9D-270A-D6A8-277D-8A07D6D04109}"/>
              </a:ext>
            </a:extLst>
          </p:cNvPr>
          <p:cNvGrpSpPr/>
          <p:nvPr/>
        </p:nvGrpSpPr>
        <p:grpSpPr>
          <a:xfrm>
            <a:off x="6438258" y="1655008"/>
            <a:ext cx="1393993" cy="916742"/>
            <a:chOff x="6720751" y="2355368"/>
            <a:chExt cx="1393993" cy="916742"/>
          </a:xfrm>
        </p:grpSpPr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3D6C7A04-949A-5912-2404-6634743457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57368" y="2908840"/>
              <a:ext cx="711915" cy="714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666CE0-DB12-CF8E-EDEC-ABEE1C413912}"/>
                </a:ext>
              </a:extLst>
            </p:cNvPr>
            <p:cNvGrpSpPr/>
            <p:nvPr/>
          </p:nvGrpSpPr>
          <p:grpSpPr>
            <a:xfrm rot="16200000">
              <a:off x="6959377" y="2116742"/>
              <a:ext cx="916742" cy="1393993"/>
              <a:chOff x="6620718" y="2594648"/>
              <a:chExt cx="916742" cy="1393993"/>
            </a:xfrm>
          </p:grpSpPr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9953548D-C0FD-0523-6AB5-6DBFD826B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0718" y="2594648"/>
                <a:ext cx="3735" cy="79614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6944EB88-3BAE-90DA-E69C-244238221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692851" y="3144031"/>
                <a:ext cx="1181388" cy="507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900" b="1" cap="all" dirty="0">
                    <a:solidFill>
                      <a:schemeClr val="bg1"/>
                    </a:solidFill>
                  </a:rPr>
                  <a:t>Infrared communication window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0F93A0-5562-4246-CDDE-219104A5E83F}"/>
              </a:ext>
            </a:extLst>
          </p:cNvPr>
          <p:cNvGrpSpPr/>
          <p:nvPr/>
        </p:nvGrpSpPr>
        <p:grpSpPr>
          <a:xfrm rot="16200000">
            <a:off x="6934790" y="2163128"/>
            <a:ext cx="369332" cy="1483564"/>
            <a:chOff x="6446735" y="2516064"/>
            <a:chExt cx="369332" cy="1483564"/>
          </a:xfrm>
        </p:grpSpPr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FEDE1E65-6F8E-C579-5430-2BD6F22E2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0718" y="2516064"/>
              <a:ext cx="3735" cy="7961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05D2341A-36FC-8A5D-1170-581CE3EA1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40707" y="3224268"/>
              <a:ext cx="1181388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Laser BARCODE SCAN WINDOW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C65E06-752C-E256-0BB5-2D83614FD3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5"/>
            <a:ext cx="4074406" cy="1326100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Top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Battery </a:t>
            </a:r>
            <a:r>
              <a:rPr lang="en-US" sz="1400" dirty="0"/>
              <a:t>compartment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Infrared communication window</a:t>
            </a:r>
            <a:endParaRPr lang="en-US" sz="1400" dirty="0"/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Laser barcode scan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20EC5-762E-917B-6C0B-989AE5BCC60E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Analyzer.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FC1747-86E5-ACCB-F9F4-E2C3D806AD20}"/>
              </a:ext>
            </a:extLst>
          </p:cNvPr>
          <p:cNvGrpSpPr/>
          <p:nvPr/>
        </p:nvGrpSpPr>
        <p:grpSpPr>
          <a:xfrm rot="16200000">
            <a:off x="4337240" y="1975103"/>
            <a:ext cx="369332" cy="2232071"/>
            <a:chOff x="6430730" y="1158723"/>
            <a:chExt cx="369332" cy="2232071"/>
          </a:xfrm>
        </p:grpSpPr>
        <p:sp>
          <p:nvSpPr>
            <p:cNvPr id="3" name="Line 16">
              <a:extLst>
                <a:ext uri="{FF2B5EF4-FFF2-40B4-BE49-F238E27FC236}">
                  <a16:creationId xmlns:a16="http://schemas.microsoft.com/office/drawing/2014/main" id="{4F6C0BC3-A220-8723-B69A-2B4AD4BB4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4452" y="2147231"/>
              <a:ext cx="5683" cy="1243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4" name="Text Box 19">
              <a:extLst>
                <a:ext uri="{FF2B5EF4-FFF2-40B4-BE49-F238E27FC236}">
                  <a16:creationId xmlns:a16="http://schemas.microsoft.com/office/drawing/2014/main" id="{5D3874E5-D88E-1051-ABCE-22BE2388B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24702" y="1564751"/>
              <a:ext cx="1181388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Battery compartment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169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83FB7F-E1F3-4EE2-8A92-AC57AD077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19260"/>
          <a:stretch/>
        </p:blipFill>
        <p:spPr>
          <a:xfrm>
            <a:off x="4049671" y="1248058"/>
            <a:ext cx="3132236" cy="25308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551B4A-3F17-5AE4-E1FC-0759FC161BB3}"/>
              </a:ext>
            </a:extLst>
          </p:cNvPr>
          <p:cNvGrpSpPr/>
          <p:nvPr/>
        </p:nvGrpSpPr>
        <p:grpSpPr>
          <a:xfrm rot="16200000">
            <a:off x="6983270" y="2015503"/>
            <a:ext cx="230832" cy="2067280"/>
            <a:chOff x="6504935" y="1015799"/>
            <a:chExt cx="230832" cy="2067280"/>
          </a:xfrm>
        </p:grpSpPr>
        <p:sp>
          <p:nvSpPr>
            <p:cNvPr id="4" name="Line 16">
              <a:extLst>
                <a:ext uri="{FF2B5EF4-FFF2-40B4-BE49-F238E27FC236}">
                  <a16:creationId xmlns:a16="http://schemas.microsoft.com/office/drawing/2014/main" id="{E9D61A03-4035-2B5D-607B-31FC153A9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0351" y="1015799"/>
              <a:ext cx="15" cy="1688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9B1B2784-F989-A513-157E-1A2E5F080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29657" y="2376969"/>
              <a:ext cx="1181388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WARNING LABEL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ABF08F-C8B0-31A8-79BA-CF6B6F24DF55}"/>
              </a:ext>
            </a:extLst>
          </p:cNvPr>
          <p:cNvGrpSpPr/>
          <p:nvPr/>
        </p:nvGrpSpPr>
        <p:grpSpPr>
          <a:xfrm>
            <a:off x="5746106" y="3422473"/>
            <a:ext cx="2386220" cy="712432"/>
            <a:chOff x="4454206" y="3441889"/>
            <a:chExt cx="2386220" cy="7124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808453-0B44-FE91-24A2-E532A3CC8F69}"/>
                </a:ext>
              </a:extLst>
            </p:cNvPr>
            <p:cNvGrpSpPr/>
            <p:nvPr/>
          </p:nvGrpSpPr>
          <p:grpSpPr>
            <a:xfrm rot="16200000">
              <a:off x="5531901" y="2845795"/>
              <a:ext cx="230832" cy="2386219"/>
              <a:chOff x="6064267" y="3876614"/>
              <a:chExt cx="230832" cy="2386219"/>
            </a:xfrm>
          </p:grpSpPr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123DCB00-5DBE-D458-2002-A7D631685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79684" y="3876614"/>
                <a:ext cx="9768" cy="167127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8" name="Text Box 19">
                <a:extLst>
                  <a:ext uri="{FF2B5EF4-FFF2-40B4-BE49-F238E27FC236}">
                    <a16:creationId xmlns:a16="http://schemas.microsoft.com/office/drawing/2014/main" id="{87D09FAF-5AB9-50B0-6447-22F674B4C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588989" y="5556723"/>
                <a:ext cx="1181388" cy="2308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900" b="1" cap="all" dirty="0">
                    <a:solidFill>
                      <a:schemeClr val="bg1"/>
                    </a:solidFill>
                  </a:rPr>
                  <a:t>CARTRIDGE PORT</a:t>
                </a:r>
              </a:p>
            </p:txBody>
          </p:sp>
        </p:grp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3F0E76AD-2B35-6664-D0BB-6799C29BB8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161969" y="3734126"/>
              <a:ext cx="590085" cy="561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BACC5F-075C-442D-E144-29C68CED095D}"/>
              </a:ext>
            </a:extLst>
          </p:cNvPr>
          <p:cNvSpPr txBox="1"/>
          <p:nvPr/>
        </p:nvSpPr>
        <p:spPr>
          <a:xfrm>
            <a:off x="1411414" y="2566134"/>
            <a:ext cx="2984686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4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Propofol, Thiopental Sodium &amp; Hydroxyurea cause interference. See manual for complete interference information.</a:t>
            </a:r>
          </a:p>
          <a:p>
            <a:pPr algn="l"/>
            <a:endParaRPr lang="en-US" sz="105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C27C631-628B-4D7B-2E99-2CE96C53F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219996-89FE-DD4B-0E89-ACF84137F766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Analyzer.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4.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EC8+ Cartridge Instructions for Use (IFU);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CREA Cartridge Instructions for Use (IFU).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E35156E-62FC-5CE3-A4C2-ABE71A652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5"/>
            <a:ext cx="4074406" cy="1326100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Bottom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Warning label (</a:t>
            </a:r>
            <a:r>
              <a:rPr lang="en-US" sz="1400" b="0" i="1">
                <a:solidFill>
                  <a:schemeClr val="tx1"/>
                </a:solidFill>
              </a:rPr>
              <a:t>i-STAT EC8+ </a:t>
            </a:r>
            <a:r>
              <a:rPr lang="en-US" sz="1400" b="0" dirty="0">
                <a:solidFill>
                  <a:schemeClr val="tx1"/>
                </a:solidFill>
              </a:rPr>
              <a:t>and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>
                <a:solidFill>
                  <a:schemeClr val="tx1"/>
                </a:solidFill>
              </a:rPr>
              <a:t>i-STAT CREA </a:t>
            </a:r>
            <a:r>
              <a:rPr lang="en-US" sz="1400" b="0" dirty="0">
                <a:solidFill>
                  <a:schemeClr val="tx1"/>
                </a:solidFill>
              </a:rPr>
              <a:t>cartridges)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Cartridge port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92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E33492-1122-4F67-2D2A-000648176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 bwMode="auto">
          <a:xfrm>
            <a:off x="4584947" y="180908"/>
            <a:ext cx="3139688" cy="44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4"/>
            <a:ext cx="4074406" cy="1892101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Back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Model number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Wireless module </a:t>
            </a:r>
            <a:r>
              <a:rPr lang="en-US" sz="1400" dirty="0"/>
              <a:t>t</a:t>
            </a:r>
            <a:r>
              <a:rPr lang="en-US" sz="1400" b="0" dirty="0">
                <a:solidFill>
                  <a:schemeClr val="tx1"/>
                </a:solidFill>
              </a:rPr>
              <a:t>ype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Warning label (barcode </a:t>
            </a:r>
            <a:r>
              <a:rPr lang="en-US" sz="1400" dirty="0"/>
              <a:t>s</a:t>
            </a:r>
            <a:r>
              <a:rPr lang="en-US" sz="1400" b="0" dirty="0">
                <a:solidFill>
                  <a:schemeClr val="tx1"/>
                </a:solidFill>
              </a:rPr>
              <a:t>canner)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Serial number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 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63EE1-DF46-459A-9EB0-D7ADAC02CD5E}"/>
              </a:ext>
            </a:extLst>
          </p:cNvPr>
          <p:cNvSpPr txBox="1"/>
          <p:nvPr/>
        </p:nvSpPr>
        <p:spPr>
          <a:xfrm>
            <a:off x="408840" y="4354292"/>
            <a:ext cx="332236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 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5.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Analyzer, Laser Barcode Scanner.</a:t>
            </a:r>
          </a:p>
          <a:p>
            <a:pPr defTabSz="514350"/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6593B-3F69-3A00-9C23-CA2132863C28}"/>
              </a:ext>
            </a:extLst>
          </p:cNvPr>
          <p:cNvGrpSpPr/>
          <p:nvPr/>
        </p:nvGrpSpPr>
        <p:grpSpPr>
          <a:xfrm rot="16200000">
            <a:off x="5058964" y="532707"/>
            <a:ext cx="230832" cy="1552348"/>
            <a:chOff x="6473318" y="3619618"/>
            <a:chExt cx="230832" cy="1552348"/>
          </a:xfrm>
        </p:grpSpPr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E3BBBD0-B17E-C938-E09C-0E9F710B0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4100403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785A312A-1A62-5FB1-231F-093AB980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4" y="4018552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Model Number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36DF13-C38F-DB07-A565-5BD2A1F739A8}"/>
              </a:ext>
            </a:extLst>
          </p:cNvPr>
          <p:cNvGrpSpPr/>
          <p:nvPr/>
        </p:nvGrpSpPr>
        <p:grpSpPr>
          <a:xfrm rot="16200000">
            <a:off x="7365974" y="2397958"/>
            <a:ext cx="230832" cy="1939439"/>
            <a:chOff x="6473319" y="2708879"/>
            <a:chExt cx="230832" cy="1939439"/>
          </a:xfrm>
        </p:grpSpPr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AFC34DB2-3216-A023-11BF-9CEFCE1A3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4BB7D447-FF2F-D3EB-B5C4-C9F08E6FC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5" y="4018552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WARNING LABEL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5B0304-2BD5-56CB-A2D3-F4A8EA433B74}"/>
              </a:ext>
            </a:extLst>
          </p:cNvPr>
          <p:cNvGrpSpPr/>
          <p:nvPr/>
        </p:nvGrpSpPr>
        <p:grpSpPr>
          <a:xfrm rot="16200000">
            <a:off x="7365974" y="3189019"/>
            <a:ext cx="230832" cy="1939440"/>
            <a:chOff x="6473319" y="2708879"/>
            <a:chExt cx="230832" cy="1939440"/>
          </a:xfrm>
        </p:grpSpPr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BC5AC5D1-DD87-FDFC-40BF-23FF109AD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BD58D549-C672-29F5-1F11-2A9DB7AC2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5" y="4018553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Serial Number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8E4F4D-66D6-B03A-F178-365DE8C290F7}"/>
              </a:ext>
            </a:extLst>
          </p:cNvPr>
          <p:cNvSpPr txBox="1"/>
          <p:nvPr/>
        </p:nvSpPr>
        <p:spPr>
          <a:xfrm>
            <a:off x="1411414" y="2566134"/>
            <a:ext cx="3467577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5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DO NOT stare into the laser aperture or the laser beam or point the laser beam at others.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Class 2 laser scanners use a low power, visible light diode. As with any bright light source, such as the sun, the user should avoid staring directly into the laser beam. Momentary exposure to a Class 2 laser is not known to be harmful.</a:t>
            </a:r>
          </a:p>
          <a:p>
            <a:pPr algn="l"/>
            <a:endParaRPr lang="en-US" sz="1050" dirty="0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0066F13-C846-D3EB-0729-A7C0FF5F2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6F82A0-610D-77C6-048C-0B8D13B2B74C}"/>
              </a:ext>
            </a:extLst>
          </p:cNvPr>
          <p:cNvGrpSpPr/>
          <p:nvPr/>
        </p:nvGrpSpPr>
        <p:grpSpPr>
          <a:xfrm rot="16200000">
            <a:off x="7338416" y="232489"/>
            <a:ext cx="369332" cy="1939440"/>
            <a:chOff x="6334818" y="2708879"/>
            <a:chExt cx="369332" cy="1939440"/>
          </a:xfrm>
        </p:grpSpPr>
        <p:sp>
          <p:nvSpPr>
            <p:cNvPr id="4" name="Line 16">
              <a:extLst>
                <a:ext uri="{FF2B5EF4-FFF2-40B4-BE49-F238E27FC236}">
                  <a16:creationId xmlns:a16="http://schemas.microsoft.com/office/drawing/2014/main" id="{CB119181-3AA1-37F1-16E2-4C4E9609A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5CF811C0-9474-9D59-A1D7-7A7A0446D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05134" y="3949303"/>
              <a:ext cx="1028700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Wireless Module type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200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51802A0-EC4E-D184-10B5-9C1B8E9C7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 bwMode="auto">
          <a:xfrm>
            <a:off x="4584947" y="180908"/>
            <a:ext cx="3139688" cy="44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078224" cy="2233836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Wireless module type (optional)</a:t>
            </a:r>
            <a:endParaRPr lang="en-US" sz="1400" dirty="0">
              <a:solidFill>
                <a:schemeClr val="accent3"/>
              </a:solidFill>
            </a:endParaRPr>
          </a:p>
          <a:p>
            <a:pPr defTabSz="385763">
              <a:spcBef>
                <a:spcPts val="254"/>
              </a:spcBef>
            </a:pPr>
            <a:r>
              <a:rPr lang="en-US" sz="1400" dirty="0"/>
              <a:t>I</a:t>
            </a:r>
            <a:r>
              <a:rPr lang="en-US" sz="1400" b="0" dirty="0">
                <a:solidFill>
                  <a:schemeClr val="tx1"/>
                </a:solidFill>
              </a:rPr>
              <a:t>ndicated by color designation on top corner or both top corners of the label.</a:t>
            </a:r>
          </a:p>
          <a:p>
            <a:pPr defTabSz="385763">
              <a:spcBef>
                <a:spcPts val="254"/>
              </a:spcBef>
            </a:pPr>
            <a:r>
              <a:rPr lang="en-US" sz="1400" dirty="0"/>
              <a:t>Module type is used</a:t>
            </a:r>
            <a:r>
              <a:rPr lang="en-US" sz="1400" b="0" dirty="0">
                <a:solidFill>
                  <a:schemeClr val="tx1"/>
                </a:solidFill>
              </a:rPr>
              <a:t> for: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dirty="0"/>
              <a:t>configuring the wireless analyzer for wireless network communication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dirty="0"/>
              <a:t>identifying security updates and supported algorithms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dirty="0"/>
              <a:t>troubleshooting wireless transmission of test results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Identify a wireless analyzer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84365D-D2B4-F04B-F1EF-19B9C773496D}"/>
              </a:ext>
            </a:extLst>
          </p:cNvPr>
          <p:cNvSpPr txBox="1"/>
          <p:nvPr/>
        </p:nvSpPr>
        <p:spPr>
          <a:xfrm>
            <a:off x="408840" y="4354292"/>
            <a:ext cx="332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Wireless User Guide. </a:t>
            </a:r>
          </a:p>
          <a:p>
            <a:pPr defTabSz="514350"/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25C9E-ED17-3089-7703-EF702E12C44C}"/>
              </a:ext>
            </a:extLst>
          </p:cNvPr>
          <p:cNvGrpSpPr/>
          <p:nvPr/>
        </p:nvGrpSpPr>
        <p:grpSpPr>
          <a:xfrm rot="16200000">
            <a:off x="7338416" y="232489"/>
            <a:ext cx="369332" cy="1939440"/>
            <a:chOff x="6334818" y="2708879"/>
            <a:chExt cx="369332" cy="1939440"/>
          </a:xfrm>
        </p:grpSpPr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0CB9FDCF-EA29-536F-002A-20BDDBC3A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2CBEE0C6-226C-1DCB-44EB-149CF6D15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05134" y="3949303"/>
              <a:ext cx="1028700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Wireless Module type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036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14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554" y="728272"/>
            <a:ext cx="8137525" cy="3905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Complete | Congratulations!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0439D-BC81-4BCE-9EC1-F560D4BB5066}"/>
              </a:ext>
            </a:extLst>
          </p:cNvPr>
          <p:cNvCxnSpPr>
            <a:cxnSpLocks/>
          </p:cNvCxnSpPr>
          <p:nvPr/>
        </p:nvCxnSpPr>
        <p:spPr>
          <a:xfrm>
            <a:off x="4676775" y="1185249"/>
            <a:ext cx="0" cy="32956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A5EFF8B-15F0-4137-924F-ABFDC6FB2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39179"/>
            <a:ext cx="2164717" cy="46126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E4EF57E-DC53-4117-8128-1E307744228D}"/>
              </a:ext>
            </a:extLst>
          </p:cNvPr>
          <p:cNvSpPr txBox="1">
            <a:spLocks/>
          </p:cNvSpPr>
          <p:nvPr/>
        </p:nvSpPr>
        <p:spPr>
          <a:xfrm>
            <a:off x="502919" y="2330054"/>
            <a:ext cx="5746805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i-STAT 1 Wireless Analyzer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8DD961-B42C-4608-9792-EE5BF89C568F}"/>
              </a:ext>
            </a:extLst>
          </p:cNvPr>
          <p:cNvSpPr txBox="1">
            <a:spLocks/>
          </p:cNvSpPr>
          <p:nvPr/>
        </p:nvSpPr>
        <p:spPr>
          <a:xfrm>
            <a:off x="502920" y="1496096"/>
            <a:ext cx="8138159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You have just completed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i-STAT 1 System Orientation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8B4268-B3F1-44EC-B89E-545774759F30}"/>
              </a:ext>
            </a:extLst>
          </p:cNvPr>
          <p:cNvSpPr txBox="1">
            <a:spLocks/>
          </p:cNvSpPr>
          <p:nvPr/>
        </p:nvSpPr>
        <p:spPr>
          <a:xfrm>
            <a:off x="439308" y="268844"/>
            <a:ext cx="5746805" cy="261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system orientation |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WIRELESS ANALYZER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31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44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i-STAT 1 Wireless Analyzer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/>
              <a:t>i-STAT 1 System Orientation</a:t>
            </a:r>
            <a:endParaRPr lang="en-US" dirty="0"/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4F923DF2-05A4-4B55-8CFE-D91EBC09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68915"/>
            <a:ext cx="2164717" cy="4612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2AB8-3C83-494A-B877-E58A68722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42" y="285235"/>
            <a:ext cx="5754756" cy="261610"/>
          </a:xfrm>
        </p:spPr>
        <p:txBody>
          <a:bodyPr/>
          <a:lstStyle/>
          <a:p>
            <a:r>
              <a:rPr lang="en-US" cap="none" dirty="0"/>
              <a:t>i</a:t>
            </a:r>
            <a:r>
              <a:rPr lang="en-US" dirty="0"/>
              <a:t>-stat 1 system orientation | </a:t>
            </a:r>
            <a:r>
              <a:rPr lang="en-US" cap="none" dirty="0"/>
              <a:t>i</a:t>
            </a:r>
            <a:r>
              <a:rPr lang="en-US" dirty="0"/>
              <a:t>-STAT 1 wireless ANALYZER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42" y="2318561"/>
            <a:ext cx="5919880" cy="1498567"/>
          </a:xfrm>
        </p:spPr>
        <p:txBody>
          <a:bodyPr/>
          <a:lstStyle/>
          <a:p>
            <a:pPr marL="0" lvl="1" indent="0">
              <a:lnSpc>
                <a:spcPts val="1500"/>
              </a:lnSpc>
              <a:buNone/>
            </a:pPr>
            <a:r>
              <a:rPr lang="en-US" i="1" dirty="0"/>
              <a:t>i-STAT 1 </a:t>
            </a:r>
            <a:r>
              <a:rPr lang="en-US" dirty="0"/>
              <a:t>analyzer and system components</a:t>
            </a:r>
            <a:endParaRPr lang="en-US" i="1" dirty="0"/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Anatomy of the </a:t>
            </a:r>
            <a:r>
              <a:rPr lang="en-US" i="1" dirty="0"/>
              <a:t>i-STAT 1 Wireless </a:t>
            </a:r>
            <a:r>
              <a:rPr lang="en-US" dirty="0"/>
              <a:t>analyzer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Warning label locations on the analyzer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Identify a wireless analyzer (optional)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300" y="1512044"/>
            <a:ext cx="3935451" cy="603754"/>
          </a:xfrm>
        </p:spPr>
        <p:txBody>
          <a:bodyPr/>
          <a:lstStyle/>
          <a:p>
            <a:r>
              <a:rPr lang="en-US" dirty="0"/>
              <a:t>Understand the following: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7058" y="4767263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1910"/>
            <a:ext cx="8138160" cy="390526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495300" y="266824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FB086B-D873-4025-BDF4-2E46277A0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495300" y="3192124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4BB9CE-84C4-9EA7-F984-83CA992A7AD4}"/>
              </a:ext>
            </a:extLst>
          </p:cNvPr>
          <p:cNvCxnSpPr>
            <a:cxnSpLocks/>
          </p:cNvCxnSpPr>
          <p:nvPr/>
        </p:nvCxnSpPr>
        <p:spPr>
          <a:xfrm>
            <a:off x="495300" y="373109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and white handheld device&#10;&#10;Description automatically generated with low confidence">
            <a:extLst>
              <a:ext uri="{FF2B5EF4-FFF2-40B4-BE49-F238E27FC236}">
                <a16:creationId xmlns:a16="http://schemas.microsoft.com/office/drawing/2014/main" id="{9D5BCC75-F414-623E-32E4-CC9EA0AD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3" y="513518"/>
            <a:ext cx="2650097" cy="41164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078224" cy="1767859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accent3"/>
                </a:solidFill>
              </a:rPr>
              <a:t>i-STAT 1 Wireless Analyzer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Used to perform blood analysis testing with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</a:t>
            </a:r>
            <a:r>
              <a:rPr lang="en-US" sz="1400" b="0" dirty="0">
                <a:solidFill>
                  <a:schemeClr val="tx1"/>
                </a:solidFill>
              </a:rPr>
              <a:t> cartridges, and conduct quality control (QC) testing.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Optional ability to transmit results via the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 1 Downloader/Recharger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Optional ability to transmit results via wireless network connectivity.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0665E-B7D6-F5B5-59A0-D61A36237F8D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4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9795D8F8-1CEE-1483-B5BA-037D74951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43" y="2200050"/>
            <a:ext cx="2099166" cy="20844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975129"/>
            <a:ext cx="4078224" cy="1728711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2"/>
            </a:pPr>
            <a:r>
              <a:rPr lang="en-US" sz="1400" b="1" dirty="0">
                <a:solidFill>
                  <a:schemeClr val="accent3"/>
                </a:solidFill>
              </a:rPr>
              <a:t>i-STAT 1 Downloader/Recharger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Used to perform analyzer software updates.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b="0" dirty="0">
                <a:solidFill>
                  <a:schemeClr val="tx1"/>
                </a:solidFill>
              </a:rPr>
              <a:t>echarges the </a:t>
            </a:r>
            <a:r>
              <a:rPr lang="en-US" sz="1400" b="0" i="1" dirty="0">
                <a:solidFill>
                  <a:schemeClr val="tx1"/>
                </a:solidFill>
              </a:rPr>
              <a:t>i-STAT 1 9-Volt NiMH Rechargeable Battery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Transmits results </a:t>
            </a:r>
            <a:r>
              <a:rPr lang="en-US" sz="1400" dirty="0"/>
              <a:t>via wired network connection</a:t>
            </a:r>
            <a:r>
              <a:rPr lang="en-US" sz="1400" b="0" dirty="0">
                <a:solidFill>
                  <a:schemeClr val="tx1"/>
                </a:solidFill>
              </a:rPr>
              <a:t> (Optional).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A791-EA1A-4FD1-BE0D-656B61078017}"/>
              </a:ext>
            </a:extLst>
          </p:cNvPr>
          <p:cNvCxnSpPr>
            <a:cxnSpLocks/>
          </p:cNvCxnSpPr>
          <p:nvPr/>
        </p:nvCxnSpPr>
        <p:spPr>
          <a:xfrm>
            <a:off x="4572000" y="1063107"/>
            <a:ext cx="0" cy="3114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B34CB1-1938-F1AA-C96F-A8F887B4E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751" y="2630820"/>
            <a:ext cx="863513" cy="1263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079703-72C8-5029-3DA9-000FECBAD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9559" y="2768769"/>
            <a:ext cx="797243" cy="1030278"/>
          </a:xfrm>
          <a:prstGeom prst="rect">
            <a:avLst/>
          </a:prstGeom>
        </p:spPr>
      </p:pic>
      <p:pic>
        <p:nvPicPr>
          <p:cNvPr id="20" name="Picture 19" descr="A picture containing plastic&#10;&#10;Description automatically generated">
            <a:extLst>
              <a:ext uri="{FF2B5EF4-FFF2-40B4-BE49-F238E27FC236}">
                <a16:creationId xmlns:a16="http://schemas.microsoft.com/office/drawing/2014/main" id="{BFC41EF6-8F59-6FBF-883D-D6BD7E8638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10" y="2637444"/>
            <a:ext cx="863513" cy="1246649"/>
          </a:xfrm>
          <a:prstGeom prst="rect">
            <a:avLst/>
          </a:prstGeom>
        </p:spPr>
      </p:pic>
      <p:pic>
        <p:nvPicPr>
          <p:cNvPr id="22" name="Picture 21" descr="A picture containing bathroom, razor, tool&#10;&#10;Description automatically generated">
            <a:extLst>
              <a:ext uri="{FF2B5EF4-FFF2-40B4-BE49-F238E27FC236}">
                <a16:creationId xmlns:a16="http://schemas.microsoft.com/office/drawing/2014/main" id="{D16AD06E-1A6B-948D-D744-67021ECB2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03" y="2368033"/>
            <a:ext cx="814656" cy="152349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BF85AC-935D-5C23-2615-752C83C49BFB}"/>
              </a:ext>
            </a:extLst>
          </p:cNvPr>
          <p:cNvSpPr txBox="1">
            <a:spLocks/>
          </p:cNvSpPr>
          <p:nvPr/>
        </p:nvSpPr>
        <p:spPr>
          <a:xfrm>
            <a:off x="4724647" y="975129"/>
            <a:ext cx="4078224" cy="105058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85763">
              <a:spcBef>
                <a:spcPts val="254"/>
              </a:spcBef>
              <a:buFont typeface="+mj-lt"/>
              <a:buAutoNum type="arabicPeriod" startAt="3"/>
            </a:pPr>
            <a:r>
              <a:rPr lang="en-US" sz="1400" b="1" dirty="0">
                <a:solidFill>
                  <a:schemeClr val="accent3"/>
                </a:solidFill>
              </a:rPr>
              <a:t>i-STAT Cartridges</a:t>
            </a:r>
            <a:endParaRPr lang="en-US" sz="1400" dirty="0"/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Unit-use design</a:t>
            </a:r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Contains sensors and reagents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for testing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patient samples and quality control fluids.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BA326-B58B-5C67-CE33-29A3C338A2AC}"/>
              </a:ext>
            </a:extLst>
          </p:cNvPr>
          <p:cNvSpPr txBox="1"/>
          <p:nvPr/>
        </p:nvSpPr>
        <p:spPr>
          <a:xfrm>
            <a:off x="4647008" y="4344883"/>
            <a:ext cx="39062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Cartridge.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DC30D-D7EE-D319-6366-E2207D4FC45A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Downloader/Recharger.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98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1042248"/>
            <a:ext cx="4078224" cy="1479496"/>
          </a:xfrm>
        </p:spPr>
        <p:txBody>
          <a:bodyPr/>
          <a:lstStyle/>
          <a:p>
            <a:pPr marL="365760" indent="-342900" defTabSz="385763">
              <a:spcBef>
                <a:spcPts val="254"/>
              </a:spcBef>
              <a:buFont typeface="+mj-lt"/>
              <a:buAutoNum type="arabicPeriod" startAt="4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Disposable Batteries and the 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</a:t>
            </a:r>
            <a:r>
              <a:rPr lang="en-US" sz="1400" b="1" dirty="0">
                <a:solidFill>
                  <a:schemeClr val="accent3"/>
                </a:solidFill>
              </a:rPr>
              <a:t>Battery Carrier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The analyzer requires two Ultralife 9-Volt lithium batteries for use with the </a:t>
            </a:r>
            <a:r>
              <a:rPr lang="en-US" sz="1400" b="0" i="1" dirty="0">
                <a:solidFill>
                  <a:schemeClr val="tx1"/>
                </a:solidFill>
                <a:latin typeface="+mj-lt"/>
              </a:rPr>
              <a:t>i-STAT 1 Battery Carrier.</a:t>
            </a:r>
            <a:endParaRPr lang="en-US" sz="1400" b="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2" name="Picture 11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2DE8EDFF-CB58-8BE0-B875-EEEC1BAE3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15" y="1847753"/>
            <a:ext cx="953837" cy="1447993"/>
          </a:xfrm>
          <a:prstGeom prst="rect">
            <a:avLst/>
          </a:prstGeom>
        </p:spPr>
      </p:pic>
      <p:pic>
        <p:nvPicPr>
          <p:cNvPr id="14" name="Picture 13" descr="A picture containing screenshot, mobile phone, night&#10;&#10;Description automatically generated">
            <a:extLst>
              <a:ext uri="{FF2B5EF4-FFF2-40B4-BE49-F238E27FC236}">
                <a16:creationId xmlns:a16="http://schemas.microsoft.com/office/drawing/2014/main" id="{7CC9389A-EA92-3EE3-339A-339255800E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25650" r="32053" b="11721"/>
          <a:stretch/>
        </p:blipFill>
        <p:spPr>
          <a:xfrm>
            <a:off x="4578518" y="1456885"/>
            <a:ext cx="2630097" cy="22067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5E1D8D-0550-FD46-1C4F-AA0998897A7F}"/>
              </a:ext>
            </a:extLst>
          </p:cNvPr>
          <p:cNvSpPr txBox="1"/>
          <p:nvPr/>
        </p:nvSpPr>
        <p:spPr>
          <a:xfrm>
            <a:off x="1411414" y="2566134"/>
            <a:ext cx="3359369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Battery carrier for use with two disposable Ultralife 9-volt lithium batteries; purchase from Abbott (List Number: 06F21-26). 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Ultralife 9-volt lithium battery has a safety feature that provides protection preventing the </a:t>
            </a:r>
            <a:r>
              <a:rPr lang="en-US" sz="1000" i="1" dirty="0">
                <a:cs typeface="Calibri" panose="020F0502020204030204" pitchFamily="34" charset="0"/>
              </a:rPr>
              <a:t>i-STAT 1 </a:t>
            </a:r>
            <a:r>
              <a:rPr lang="en-US" sz="1000" dirty="0">
                <a:cs typeface="Calibri" panose="020F0502020204030204" pitchFamily="34" charset="0"/>
              </a:rPr>
              <a:t>analyzer</a:t>
            </a:r>
            <a:r>
              <a:rPr lang="en-US" sz="1000" i="1" dirty="0">
                <a:cs typeface="Calibri" panose="020F0502020204030204" pitchFamily="34" charset="0"/>
              </a:rPr>
              <a:t> </a:t>
            </a:r>
            <a:r>
              <a:rPr lang="en-US" sz="1000" dirty="0">
                <a:cs typeface="Calibri" panose="020F0502020204030204" pitchFamily="34" charset="0"/>
              </a:rPr>
              <a:t>from overheating due to component failure within the analyzer circuitry.</a:t>
            </a:r>
            <a:endParaRPr lang="en-US" sz="105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A5FC8A4-9CF7-134E-7E26-63BDEEDA7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8E6C2-578A-98A7-128A-08B22F3F815A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Analyzer, Power.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30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4" y="1042248"/>
            <a:ext cx="4078224" cy="1479496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5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9-Volt NiMH Rechargeable </a:t>
            </a:r>
            <a:r>
              <a:rPr lang="en-US" sz="1400" b="1" dirty="0">
                <a:solidFill>
                  <a:schemeClr val="accent3"/>
                </a:solidFill>
              </a:rPr>
              <a:t>Battery (optional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):</a:t>
            </a:r>
          </a:p>
          <a:p>
            <a:pPr marL="285750" marR="0" lvl="0" indent="-28575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Alternate power source that can be charged using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i-STAT 1 Downloader/Recharger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D2060-DA82-4420-BE72-622C55F21C83}"/>
              </a:ext>
            </a:extLst>
          </p:cNvPr>
          <p:cNvSpPr txBox="1"/>
          <p:nvPr/>
        </p:nvSpPr>
        <p:spPr>
          <a:xfrm>
            <a:off x="5177984" y="975129"/>
            <a:ext cx="347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spcBef>
                <a:spcPts val="254"/>
              </a:spcBef>
            </a:pPr>
            <a:endParaRPr lang="en-US" dirty="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40398-C676-81D2-93F6-A8AC1B455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899" y="1658821"/>
            <a:ext cx="1976196" cy="2284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B6934-92EE-5B11-2DE9-5FAC42BDDB0B}"/>
              </a:ext>
            </a:extLst>
          </p:cNvPr>
          <p:cNvSpPr txBox="1"/>
          <p:nvPr/>
        </p:nvSpPr>
        <p:spPr>
          <a:xfrm>
            <a:off x="1402755" y="2566134"/>
            <a:ext cx="357622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270" indent="-12827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/>
              </a:rPr>
              <a:t>Use only a rechargeable battery pack purchased from Abbott.</a:t>
            </a:r>
            <a:endParaRPr lang="en-US" sz="1000" dirty="0">
              <a:ea typeface="Calibri"/>
              <a:cs typeface="Calibri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0289A25-B234-FFB0-1A21-0F4820DEF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8B32B-F799-5D83-700E-544759CE3A8B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2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Analyzer, Rechargeable Battery.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92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1042248"/>
            <a:ext cx="4078224" cy="1040202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6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Electronic Simulator: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A quality control device for the analyzer’s cartridge signal-reading function.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A791-EA1A-4FD1-BE0D-656B61078017}"/>
              </a:ext>
            </a:extLst>
          </p:cNvPr>
          <p:cNvCxnSpPr>
            <a:cxnSpLocks/>
          </p:cNvCxnSpPr>
          <p:nvPr/>
        </p:nvCxnSpPr>
        <p:spPr>
          <a:xfrm>
            <a:off x="4572000" y="1063107"/>
            <a:ext cx="0" cy="3114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5" name="Picture 4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83D85B0F-AAC3-3AAF-AA6F-2E1AD8E22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19" y="2143564"/>
            <a:ext cx="1138146" cy="1378305"/>
          </a:xfrm>
          <a:prstGeom prst="rect">
            <a:avLst/>
          </a:prstGeom>
        </p:spPr>
      </p:pic>
      <p:pic>
        <p:nvPicPr>
          <p:cNvPr id="11" name="Picture 10" descr="A picture containing gadget, electronic device, watch, electronics&#10;&#10;Description automatically generated">
            <a:extLst>
              <a:ext uri="{FF2B5EF4-FFF2-40B4-BE49-F238E27FC236}">
                <a16:creationId xmlns:a16="http://schemas.microsoft.com/office/drawing/2014/main" id="{202EC72F-9E42-BC2A-8721-04DC5442A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39" b="89910" l="9917" r="91598">
                        <a14:foregroundMark x1="10744" y1="43124" x2="10537" y2="51417"/>
                        <a14:foregroundMark x1="91598" y1="53974" x2="89945" y2="44299"/>
                        <a14:foregroundMark x1="37534" y1="9122" x2="45868" y2="8639"/>
                        <a14:foregroundMark x1="51515" y1="86040" x2="52635" y2="87011"/>
                        <a14:foregroundMark x1="49105" y1="84934" x2="50154" y2="85600"/>
                        <a14:foregroundMark x1="50758" y1="86247" x2="54752" y2="86524"/>
                        <a14:backgroundMark x1="12190" y1="56393" x2="32645" y2="72771"/>
                        <a14:backgroundMark x1="33127" y1="73601" x2="51377" y2="88804"/>
                        <a14:backgroundMark x1="51377" y1="88804" x2="52548" y2="94817"/>
                        <a14:backgroundMark x1="53821" y1="87927" x2="54545" y2="88321"/>
                        <a14:backgroundMark x1="44146" y1="82654" x2="48834" y2="85209"/>
                        <a14:backgroundMark x1="54545" y1="88321" x2="77686" y2="69730"/>
                        <a14:backgroundMark x1="55441" y1="86040" x2="90634" y2="57567"/>
                        <a14:backgroundMark x1="60744" y1="80857" x2="90427" y2="57222"/>
                        <a14:backgroundMark x1="7507" y1="51555" x2="12948" y2="56254"/>
                        <a14:backgroundMark x1="7300" y1="50242" x2="7989" y2="51555"/>
                        <a14:backgroundMark x1="7300" y1="49482" x2="7300" y2="51900"/>
                        <a14:backgroundMark x1="7025" y1="49965" x2="7989" y2="53352"/>
                        <a14:backgroundMark x1="55923" y1="85280" x2="59917" y2="81824"/>
                        <a14:backgroundMark x1="90152" y1="57706" x2="93871" y2="56393"/>
                        <a14:backgroundMark x1="50745" y1="87270" x2="53030" y2="88459"/>
                        <a14:backgroundMark x1="49311" y1="86524" x2="50250" y2="87012"/>
                        <a14:backgroundMark x1="53512" y1="87837" x2="52824" y2="8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97" y="1707080"/>
            <a:ext cx="2685053" cy="26758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4A5446-2C03-74F4-1DD1-2A7B40905755}"/>
              </a:ext>
            </a:extLst>
          </p:cNvPr>
          <p:cNvSpPr txBox="1"/>
          <p:nvPr/>
        </p:nvSpPr>
        <p:spPr>
          <a:xfrm>
            <a:off x="4647008" y="4344883"/>
            <a:ext cx="39062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Portable Printer.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9DAA96-6159-C16B-7253-2402A4A567A2}"/>
              </a:ext>
            </a:extLst>
          </p:cNvPr>
          <p:cNvSpPr txBox="1">
            <a:spLocks/>
          </p:cNvSpPr>
          <p:nvPr/>
        </p:nvSpPr>
        <p:spPr>
          <a:xfrm>
            <a:off x="4748122" y="1042248"/>
            <a:ext cx="4078224" cy="104020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85763">
              <a:spcBef>
                <a:spcPts val="254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chemeClr val="accent3"/>
                </a:solidFill>
              </a:rPr>
              <a:t>i-STAT 1 Printer: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Portable printer used to print records from the analyzer.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61019-51DB-F0A0-1256-2FB5D46A3CCD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Electronic Simulator.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1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577167-C4B5-071B-84E6-AEF20A51B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358" y="988404"/>
            <a:ext cx="2676311" cy="36906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E1C71E9-5D44-3E8E-6C37-5B6F294D080A}"/>
              </a:ext>
            </a:extLst>
          </p:cNvPr>
          <p:cNvGrpSpPr/>
          <p:nvPr/>
        </p:nvGrpSpPr>
        <p:grpSpPr>
          <a:xfrm rot="16200000">
            <a:off x="3075982" y="2868385"/>
            <a:ext cx="1059657" cy="1523481"/>
            <a:chOff x="6091053" y="2594579"/>
            <a:chExt cx="1059657" cy="1523481"/>
          </a:xfrm>
        </p:grpSpPr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987D8C63-B1D4-C5B6-B330-FB3983D9F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B6540CE2-77B1-51AD-7C33-A726895C2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7B608AF3-193D-5555-D49C-9F37619D6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777963E9-3127-EAC5-2AF9-0AA2C2C03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35EF1E44-4DEA-3A57-4B89-390B0CE24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65" y="3488294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Keypad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6593B-3F69-3A00-9C23-CA2132863C28}"/>
              </a:ext>
            </a:extLst>
          </p:cNvPr>
          <p:cNvGrpSpPr/>
          <p:nvPr/>
        </p:nvGrpSpPr>
        <p:grpSpPr>
          <a:xfrm rot="16200000">
            <a:off x="3075984" y="1544572"/>
            <a:ext cx="1059657" cy="1523487"/>
            <a:chOff x="6091053" y="2594579"/>
            <a:chExt cx="1059657" cy="1523487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4376251-06CF-A92B-198F-0BA2D5583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DEC82BB2-0B57-C823-6514-7B9222535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E3BBBD0-B17E-C938-E09C-0E9F710B0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E826F851-CF53-564C-89B2-43EF57757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785A312A-1A62-5FB1-231F-093AB980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58" y="3488300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Display SCREEN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FE99370D-5E52-8C82-030C-A92DE40F2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11721"/>
              </p:ext>
            </p:extLst>
          </p:nvPr>
        </p:nvGraphicFramePr>
        <p:xfrm>
          <a:off x="4686298" y="1011044"/>
          <a:ext cx="3962404" cy="35879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81156">
                  <a:extLst>
                    <a:ext uri="{9D8B030D-6E8A-4147-A177-3AD203B41FA5}">
                      <a16:colId xmlns:a16="http://schemas.microsoft.com/office/drawing/2014/main" val="2903846938"/>
                    </a:ext>
                  </a:extLst>
                </a:gridCol>
                <a:gridCol w="3281248">
                  <a:extLst>
                    <a:ext uri="{9D8B030D-6E8A-4147-A177-3AD203B41FA5}">
                      <a16:colId xmlns:a16="http://schemas.microsoft.com/office/drawing/2014/main" val="3306678423"/>
                    </a:ext>
                  </a:extLst>
                </a:gridCol>
              </a:tblGrid>
              <a:tr h="274177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/>
                        <a:t>KEYPAD KEY &amp; FUNCTION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02275"/>
                  </a:ext>
                </a:extLst>
              </a:tr>
              <a:tr h="2741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Activates the barcode scanner.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267596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as a page key to move from one screen to the next and navigate the alphabet when the ABC key is pressed.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322871"/>
                  </a:ext>
                </a:extLst>
              </a:tr>
              <a:tr h="2741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to enter alpha characters on data entry screens.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437190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to enter a number or digits on data entry screen and to select menu options and stored records.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586995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Enters a decimal point or a comma separator based on customization.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81776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The back-light for the display is turned on and off by pressing the “0” key for one second.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790223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to respond to a prompt to complete an action, such as entering an operator or patient ID via the keypad.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929226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to return to the previous menu and switch between the Test and Administration Menus.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830497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Used to print either directly to the i-STAT 1 Printer or to the i-STAT 1 Printer attached to the i-STAT 1 Downloader/Recharger.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259794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Turns the analyzer on or off.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704018"/>
                  </a:ext>
                </a:extLst>
              </a:tr>
            </a:tbl>
          </a:graphicData>
        </a:graphic>
      </p:graphicFrame>
      <p:sp>
        <p:nvSpPr>
          <p:cNvPr id="35" name="Arrow: Right 34">
            <a:extLst>
              <a:ext uri="{FF2B5EF4-FFF2-40B4-BE49-F238E27FC236}">
                <a16:creationId xmlns:a16="http://schemas.microsoft.com/office/drawing/2014/main" id="{2F6EA2F2-9BC8-F281-903D-EAA8DACBB063}"/>
              </a:ext>
            </a:extLst>
          </p:cNvPr>
          <p:cNvSpPr>
            <a:spLocks noChangeAspect="1"/>
          </p:cNvSpPr>
          <p:nvPr/>
        </p:nvSpPr>
        <p:spPr>
          <a:xfrm>
            <a:off x="5053526" y="1648824"/>
            <a:ext cx="191768" cy="152349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white square with black text&#10;&#10;Description automatically generated with low confidence">
            <a:extLst>
              <a:ext uri="{FF2B5EF4-FFF2-40B4-BE49-F238E27FC236}">
                <a16:creationId xmlns:a16="http://schemas.microsoft.com/office/drawing/2014/main" id="{A937F1AC-0A01-1E59-29CD-99FE7FC26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3" y="3936525"/>
            <a:ext cx="266983" cy="266983"/>
          </a:xfrm>
          <a:prstGeom prst="rect">
            <a:avLst/>
          </a:prstGeom>
        </p:spPr>
      </p:pic>
      <p:pic>
        <p:nvPicPr>
          <p:cNvPr id="44" name="Picture 4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1913BA8D-72C6-767D-1BC5-21947AA7D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53" y="3299598"/>
            <a:ext cx="266983" cy="175008"/>
          </a:xfrm>
          <a:prstGeom prst="rect">
            <a:avLst/>
          </a:prstGeom>
        </p:spPr>
      </p:pic>
      <p:pic>
        <p:nvPicPr>
          <p:cNvPr id="46" name="Picture 4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1F6869F-0BD0-E6E2-38CF-8FA0448F96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5" y="4299793"/>
            <a:ext cx="266983" cy="266983"/>
          </a:xfrm>
          <a:prstGeom prst="rect">
            <a:avLst/>
          </a:prstGeom>
        </p:spPr>
      </p:pic>
      <p:pic>
        <p:nvPicPr>
          <p:cNvPr id="48" name="Picture 4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551BB16-9DB0-1FF1-6BA6-0D9BD51C75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8" y="2886981"/>
            <a:ext cx="266983" cy="26698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8E2AA6E-7A55-A9DC-6454-9A91E0CD94EC}"/>
              </a:ext>
            </a:extLst>
          </p:cNvPr>
          <p:cNvSpPr>
            <a:spLocks noChangeAspect="1"/>
          </p:cNvSpPr>
          <p:nvPr/>
        </p:nvSpPr>
        <p:spPr>
          <a:xfrm rot="10800000">
            <a:off x="4815638" y="1648824"/>
            <a:ext cx="191768" cy="152349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247E54-E719-1C62-7A2E-110A84C64B3B}"/>
              </a:ext>
            </a:extLst>
          </p:cNvPr>
          <p:cNvSpPr txBox="1">
            <a:spLocks/>
          </p:cNvSpPr>
          <p:nvPr/>
        </p:nvSpPr>
        <p:spPr>
          <a:xfrm>
            <a:off x="510541" y="1009175"/>
            <a:ext cx="4074406" cy="78371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Front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Display screen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Keypad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98F77-12E2-E7FF-E76D-6E6DD914026F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Analyzer, Keypad.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044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PPT_16x9_2020_ABT_Alt_Gradient_Blue-Magenta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33663</TotalTime>
  <Words>1510</Words>
  <Application>Microsoft Office PowerPoint</Application>
  <PresentationFormat>On-screen Show (16:9)</PresentationFormat>
  <Paragraphs>159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PPT Basic White_Dec 2020</vt:lpstr>
      <vt:lpstr>PPT_16x9_2020_ABT_Alt_Gradient_Blue-Magenta</vt:lpstr>
      <vt:lpstr>Please delete this slide after reading through and before working on your slides</vt:lpstr>
      <vt:lpstr>i-STAT 1 Wireless Analyzer</vt:lpstr>
      <vt:lpstr>Learning Objectives</vt:lpstr>
      <vt:lpstr>System Components</vt:lpstr>
      <vt:lpstr>System Components - cont’d</vt:lpstr>
      <vt:lpstr>System Components - cont’d</vt:lpstr>
      <vt:lpstr>System Components - cont’d</vt:lpstr>
      <vt:lpstr>System Components - cont’d</vt:lpstr>
      <vt:lpstr>Anatomy of the wireless analyzer</vt:lpstr>
      <vt:lpstr>Anatomy of the wireless analyzer - cont’d</vt:lpstr>
      <vt:lpstr>Anatomy of the wireless analyzer - cont’d</vt:lpstr>
      <vt:lpstr>Anatomy of the wireless analyzer - cont’d</vt:lpstr>
      <vt:lpstr>Identify a wireless analyzer</vt:lpstr>
      <vt:lpstr>Training Complete | Congratulations!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delete this slide after reading through before working on your slides</dc:title>
  <dc:creator>Jefferson, Denise</dc:creator>
  <cp:lastModifiedBy>Obika, Robert</cp:lastModifiedBy>
  <cp:revision>17</cp:revision>
  <cp:lastPrinted>2015-05-11T20:24:53Z</cp:lastPrinted>
  <dcterms:created xsi:type="dcterms:W3CDTF">2023-03-23T13:53:45Z</dcterms:created>
  <dcterms:modified xsi:type="dcterms:W3CDTF">2023-06-26T16:39:17Z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</Properties>
</file>